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256" r:id="rId2"/>
    <p:sldId id="257" r:id="rId3"/>
    <p:sldId id="260" r:id="rId4"/>
    <p:sldId id="259" r:id="rId5"/>
    <p:sldId id="261"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FC2"/>
    <a:srgbClr val="CDD39F"/>
    <a:srgbClr val="9B9883"/>
    <a:srgbClr val="898673"/>
    <a:srgbClr val="ADAF88"/>
    <a:srgbClr val="4AA63F"/>
    <a:srgbClr val="5F604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821" autoAdjust="0"/>
  </p:normalViewPr>
  <p:slideViewPr>
    <p:cSldViewPr snapToGrid="0" snapToObjects="1">
      <p:cViewPr varScale="1">
        <p:scale>
          <a:sx n="81" d="100"/>
          <a:sy n="81" d="100"/>
        </p:scale>
        <p:origin x="1310"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8A4DD4-76D5-8047-90E9-764E8C6C48F1}" type="datetimeFigureOut">
              <a:rPr lang="en-US" smtClean="0"/>
              <a:t>4/16/2020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FB6830-218D-AE47-98E7-8CFC6360A89A}" type="slidenum">
              <a:rPr lang="en-US" smtClean="0"/>
              <a:t>‹#›</a:t>
            </a:fld>
            <a:endParaRPr lang="en-US"/>
          </a:p>
        </p:txBody>
      </p:sp>
    </p:spTree>
    <p:extLst>
      <p:ext uri="{BB962C8B-B14F-4D97-AF65-F5344CB8AC3E}">
        <p14:creationId xmlns:p14="http://schemas.microsoft.com/office/powerpoint/2010/main" val="19647979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3059B3-E4D3-C949-8FF7-35C1FBC4B926}" type="datetimeFigureOut">
              <a:rPr lang="en-US" smtClean="0"/>
              <a:t>4/16/2020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49416B-2842-534B-B42A-7C17BCA56624}" type="slidenum">
              <a:rPr lang="en-US" smtClean="0"/>
              <a:t>‹#›</a:t>
            </a:fld>
            <a:endParaRPr lang="en-US"/>
          </a:p>
        </p:txBody>
      </p:sp>
    </p:spTree>
    <p:extLst>
      <p:ext uri="{BB962C8B-B14F-4D97-AF65-F5344CB8AC3E}">
        <p14:creationId xmlns:p14="http://schemas.microsoft.com/office/powerpoint/2010/main" val="11036934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GBC </a:t>
            </a:r>
            <a:r>
              <a:rPr lang="en-US" dirty="0"/>
              <a:t>– Our</a:t>
            </a:r>
            <a:r>
              <a:rPr lang="en-US" baseline="0" dirty="0"/>
              <a:t> counseling services are free </a:t>
            </a:r>
          </a:p>
          <a:p>
            <a:r>
              <a:rPr lang="en-US" b="1" baseline="0" dirty="0"/>
              <a:t>Business Launch Initiatives</a:t>
            </a:r>
            <a:r>
              <a:rPr lang="en-US" baseline="0" dirty="0"/>
              <a:t> – </a:t>
            </a:r>
          </a:p>
          <a:p>
            <a:pPr marL="171450" indent="-171450">
              <a:buFont typeface="Arial" panose="020B0604020202020204" pitchFamily="34" charset="0"/>
              <a:buChar char="•"/>
            </a:pPr>
            <a:r>
              <a:rPr lang="en-US" baseline="0" dirty="0"/>
              <a:t>Taking the Leap, </a:t>
            </a:r>
          </a:p>
          <a:p>
            <a:pPr marL="171450" indent="-171450">
              <a:buFont typeface="Arial" panose="020B0604020202020204" pitchFamily="34" charset="0"/>
              <a:buChar char="•"/>
            </a:pPr>
            <a:r>
              <a:rPr lang="en-US" baseline="0" dirty="0"/>
              <a:t>Business Launch Specialist for start-up support</a:t>
            </a:r>
          </a:p>
          <a:p>
            <a:r>
              <a:rPr lang="en-US" b="1" baseline="0" dirty="0"/>
              <a:t>Business &amp; Management Advice</a:t>
            </a:r>
            <a:r>
              <a:rPr lang="en-US" baseline="0" dirty="0"/>
              <a:t> – </a:t>
            </a:r>
          </a:p>
          <a:p>
            <a:pPr marL="171450" indent="-171450">
              <a:buFont typeface="Arial" panose="020B0604020202020204" pitchFamily="34" charset="0"/>
              <a:buChar char="•"/>
            </a:pPr>
            <a:r>
              <a:rPr lang="en-US" baseline="0" dirty="0"/>
              <a:t>We can help you assess, confirm and enhance your current plans</a:t>
            </a:r>
          </a:p>
          <a:p>
            <a:pPr marL="171450" indent="-171450">
              <a:buFont typeface="Arial" panose="020B0604020202020204" pitchFamily="34" charset="0"/>
              <a:buChar char="•"/>
            </a:pPr>
            <a:r>
              <a:rPr lang="en-US" baseline="0" dirty="0"/>
              <a:t>Discover &amp; evaluate new opportunities</a:t>
            </a:r>
          </a:p>
          <a:p>
            <a:pPr marL="171450" indent="-171450">
              <a:buFont typeface="Arial" panose="020B0604020202020204" pitchFamily="34" charset="0"/>
              <a:buChar char="•"/>
            </a:pPr>
            <a:r>
              <a:rPr lang="en-US" baseline="0" dirty="0"/>
              <a:t>Acquire new ideas</a:t>
            </a:r>
          </a:p>
          <a:p>
            <a:pPr marL="0" indent="0">
              <a:buFont typeface="Arial" panose="020B0604020202020204" pitchFamily="34" charset="0"/>
              <a:buNone/>
            </a:pPr>
            <a:r>
              <a:rPr lang="en-US" b="1" baseline="0" dirty="0"/>
              <a:t>Financial Analysis and Access to Capital</a:t>
            </a:r>
            <a:r>
              <a:rPr lang="en-US" b="0" baseline="0" dirty="0"/>
              <a:t> – </a:t>
            </a:r>
          </a:p>
          <a:p>
            <a:pPr marL="171450" indent="-171450">
              <a:buFont typeface="Arial" panose="020B0604020202020204" pitchFamily="34" charset="0"/>
              <a:buChar char="•"/>
            </a:pPr>
            <a:r>
              <a:rPr lang="en-US" b="0" baseline="0" dirty="0"/>
              <a:t>We can help you understand how your business is performing</a:t>
            </a:r>
          </a:p>
          <a:p>
            <a:pPr marL="171450" indent="-171450">
              <a:buFont typeface="Arial" panose="020B0604020202020204" pitchFamily="34" charset="0"/>
              <a:buChar char="•"/>
            </a:pPr>
            <a:r>
              <a:rPr lang="en-US" b="0" baseline="0" dirty="0"/>
              <a:t>Provide an evaluation of your business against the industry</a:t>
            </a:r>
          </a:p>
          <a:p>
            <a:pPr marL="171450" indent="-171450">
              <a:buFont typeface="Arial" panose="020B0604020202020204" pitchFamily="34" charset="0"/>
              <a:buChar char="•"/>
            </a:pPr>
            <a:r>
              <a:rPr lang="en-US" b="0" baseline="0" dirty="0"/>
              <a:t>Help you develop strategies to improve performance</a:t>
            </a:r>
          </a:p>
          <a:p>
            <a:pPr marL="171450" indent="-171450">
              <a:buFont typeface="Arial" panose="020B0604020202020204" pitchFamily="34" charset="0"/>
              <a:buChar char="•"/>
            </a:pPr>
            <a:r>
              <a:rPr lang="en-US" b="0" baseline="0" dirty="0"/>
              <a:t>Help you assess the best financing options for your business, connect you with resources and counsel you through the process. **</a:t>
            </a:r>
            <a:r>
              <a:rPr lang="en-US" b="0" i="1" baseline="0" dirty="0"/>
              <a:t>We do not offer capital directly through the SBTDC**</a:t>
            </a:r>
            <a:endParaRPr lang="en-US" b="0" i="0" baseline="0" dirty="0"/>
          </a:p>
          <a:p>
            <a:pPr marL="0" indent="0">
              <a:buFont typeface="Arial" panose="020B0604020202020204" pitchFamily="34" charset="0"/>
              <a:buNone/>
            </a:pPr>
            <a:r>
              <a:rPr lang="en-US" b="1" i="0" baseline="0" dirty="0"/>
              <a:t>Marketing Assistance</a:t>
            </a:r>
            <a:r>
              <a:rPr lang="en-US" b="0" i="0" baseline="0" dirty="0"/>
              <a:t> – </a:t>
            </a:r>
          </a:p>
          <a:p>
            <a:pPr marL="171450" indent="-171450">
              <a:buFont typeface="Arial" panose="020B0604020202020204" pitchFamily="34" charset="0"/>
              <a:buChar char="•"/>
            </a:pPr>
            <a:r>
              <a:rPr lang="en-US" b="0" i="0" baseline="0" dirty="0"/>
              <a:t>We can help you explore new customer segments, sales channels, products/industries and geographies</a:t>
            </a:r>
          </a:p>
          <a:p>
            <a:pPr marL="171450" indent="-171450">
              <a:buFont typeface="Arial" panose="020B0604020202020204" pitchFamily="34" charset="0"/>
              <a:buChar char="•"/>
            </a:pPr>
            <a:r>
              <a:rPr lang="en-US" b="0" i="0" baseline="0" dirty="0"/>
              <a:t>Develop an executable marketing strategy</a:t>
            </a:r>
          </a:p>
          <a:p>
            <a:pPr marL="0" indent="0">
              <a:buFont typeface="Arial" panose="020B0604020202020204" pitchFamily="34" charset="0"/>
              <a:buNone/>
            </a:pPr>
            <a:r>
              <a:rPr lang="en-US" b="1" i="0" baseline="0" dirty="0"/>
              <a:t>Marketing Research</a:t>
            </a:r>
            <a:r>
              <a:rPr lang="en-US" b="0" i="0" baseline="0" dirty="0"/>
              <a:t> – </a:t>
            </a:r>
          </a:p>
          <a:p>
            <a:pPr marL="171450" indent="-171450">
              <a:buFont typeface="Arial" panose="020B0604020202020204" pitchFamily="34" charset="0"/>
              <a:buChar char="•"/>
            </a:pPr>
            <a:r>
              <a:rPr lang="en-US" b="0" i="0" baseline="0" dirty="0"/>
              <a:t>We have specialized market research staff to help you conduct research so you can better understand your market, identify industry trends and best practices, and assess the performance of your organization</a:t>
            </a:r>
          </a:p>
          <a:p>
            <a:pPr marL="0" indent="0">
              <a:buFont typeface="Arial" panose="020B0604020202020204" pitchFamily="34" charset="0"/>
              <a:buNone/>
            </a:pPr>
            <a:r>
              <a:rPr lang="en-US" b="1" i="0" baseline="0" dirty="0"/>
              <a:t>Strategy Development &amp; Implementation</a:t>
            </a:r>
            <a:r>
              <a:rPr lang="en-US" b="0" i="0" baseline="0" dirty="0"/>
              <a:t> – </a:t>
            </a:r>
          </a:p>
          <a:p>
            <a:pPr marL="171450" indent="-171450">
              <a:buFont typeface="Arial" panose="020B0604020202020204" pitchFamily="34" charset="0"/>
              <a:buChar char="•"/>
            </a:pPr>
            <a:r>
              <a:rPr lang="en-US" b="0" i="0" baseline="0" dirty="0"/>
              <a:t>Support services for CEOs of mid-sized companies that are customized to their specific situation</a:t>
            </a:r>
          </a:p>
          <a:p>
            <a:pPr marL="0" indent="0">
              <a:buFont typeface="Arial" panose="020B0604020202020204" pitchFamily="34" charset="0"/>
              <a:buNone/>
            </a:pPr>
            <a:r>
              <a:rPr lang="en-US" b="1" i="0" baseline="0" dirty="0"/>
              <a:t>Leadership &amp; Employee Performance</a:t>
            </a:r>
            <a:r>
              <a:rPr lang="en-US" b="0" i="0" baseline="0" dirty="0"/>
              <a:t> – </a:t>
            </a:r>
          </a:p>
          <a:p>
            <a:pPr marL="171450" indent="-171450">
              <a:buFont typeface="Arial" panose="020B0604020202020204" pitchFamily="34" charset="0"/>
              <a:buChar char="•"/>
            </a:pPr>
            <a:r>
              <a:rPr lang="en-US" b="0" i="0" baseline="0" dirty="0"/>
              <a:t>Tools to help you strengthen your leadership &amp; management skills</a:t>
            </a:r>
          </a:p>
          <a:p>
            <a:pPr marL="171450" indent="-171450">
              <a:buFont typeface="Arial" panose="020B0604020202020204" pitchFamily="34" charset="0"/>
              <a:buChar char="•"/>
            </a:pPr>
            <a:r>
              <a:rPr lang="en-US" b="0" i="0" baseline="0" dirty="0"/>
              <a:t>Train &amp; develop employees</a:t>
            </a:r>
          </a:p>
          <a:p>
            <a:pPr marL="171450" indent="-171450">
              <a:buFont typeface="Arial" panose="020B0604020202020204" pitchFamily="34" charset="0"/>
              <a:buChar char="•"/>
            </a:pPr>
            <a:r>
              <a:rPr lang="en-US" b="0" i="0" baseline="0" dirty="0"/>
              <a:t>Enhance communication and team performance</a:t>
            </a:r>
          </a:p>
          <a:p>
            <a:pPr marL="0" indent="0">
              <a:buFont typeface="Arial" panose="020B0604020202020204" pitchFamily="34" charset="0"/>
              <a:buNone/>
            </a:pPr>
            <a:endParaRPr lang="en-US" b="1" i="0" baseline="0" dirty="0"/>
          </a:p>
          <a:p>
            <a:pPr marL="171450" indent="-171450">
              <a:buFont typeface="Arial" panose="020B0604020202020204" pitchFamily="34" charset="0"/>
              <a:buChar char="•"/>
            </a:pPr>
            <a:endParaRPr lang="en-US" b="1" i="0" baseline="0" dirty="0"/>
          </a:p>
          <a:p>
            <a:endParaRPr lang="en-US" dirty="0"/>
          </a:p>
        </p:txBody>
      </p:sp>
      <p:sp>
        <p:nvSpPr>
          <p:cNvPr id="4" name="Slide Number Placeholder 3"/>
          <p:cNvSpPr>
            <a:spLocks noGrp="1"/>
          </p:cNvSpPr>
          <p:nvPr>
            <p:ph type="sldNum" sz="quarter" idx="10"/>
          </p:nvPr>
        </p:nvSpPr>
        <p:spPr/>
        <p:txBody>
          <a:bodyPr/>
          <a:lstStyle/>
          <a:p>
            <a:fld id="{8049416B-2842-534B-B42A-7C17BCA56624}" type="slidenum">
              <a:rPr lang="en-US" smtClean="0"/>
              <a:t>4</a:t>
            </a:fld>
            <a:endParaRPr lang="en-US"/>
          </a:p>
        </p:txBody>
      </p:sp>
    </p:spTree>
    <p:extLst>
      <p:ext uri="{BB962C8B-B14F-4D97-AF65-F5344CB8AC3E}">
        <p14:creationId xmlns:p14="http://schemas.microsoft.com/office/powerpoint/2010/main" val="4154126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05BC0B-CB43-E547-B6FC-5EA2061759E6}" type="datetime1">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C3D4B-6937-2D4F-8BD0-5803083ED607}" type="slidenum">
              <a:rPr lang="en-US" smtClean="0"/>
              <a:t>‹#›</a:t>
            </a:fld>
            <a:endParaRPr lang="en-US"/>
          </a:p>
        </p:txBody>
      </p:sp>
      <p:sp>
        <p:nvSpPr>
          <p:cNvPr id="9" name="TextBox 8"/>
          <p:cNvSpPr txBox="1"/>
          <p:nvPr userDrawn="1"/>
        </p:nvSpPr>
        <p:spPr>
          <a:xfrm>
            <a:off x="1507138" y="1423589"/>
            <a:ext cx="184666" cy="369332"/>
          </a:xfrm>
          <a:prstGeom prst="rect">
            <a:avLst/>
          </a:prstGeom>
          <a:noFill/>
        </p:spPr>
        <p:txBody>
          <a:bodyPr wrap="none" rtlCol="0">
            <a:spAutoFit/>
          </a:bodyPr>
          <a:lstStyle/>
          <a:p>
            <a:endParaRPr lang="en-US" dirty="0"/>
          </a:p>
        </p:txBody>
      </p:sp>
      <p:sp>
        <p:nvSpPr>
          <p:cNvPr id="16" name="Rectangle 15"/>
          <p:cNvSpPr/>
          <p:nvPr userDrawn="1"/>
        </p:nvSpPr>
        <p:spPr>
          <a:xfrm>
            <a:off x="-376784" y="5582702"/>
            <a:ext cx="9670800" cy="1275298"/>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Rectangle 16"/>
          <p:cNvSpPr/>
          <p:nvPr userDrawn="1"/>
        </p:nvSpPr>
        <p:spPr>
          <a:xfrm>
            <a:off x="1398749" y="0"/>
            <a:ext cx="6374174" cy="6858000"/>
          </a:xfrm>
          <a:prstGeom prst="rect">
            <a:avLst/>
          </a:prstGeom>
          <a:solidFill>
            <a:srgbClr val="D8DFC2"/>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21" name="Straight Connector 20"/>
          <p:cNvCxnSpPr/>
          <p:nvPr userDrawn="1"/>
        </p:nvCxnSpPr>
        <p:spPr>
          <a:xfrm>
            <a:off x="7926428" y="-111654"/>
            <a:ext cx="0" cy="7173772"/>
          </a:xfrm>
          <a:prstGeom prst="line">
            <a:avLst/>
          </a:prstGeom>
          <a:ln w="6350" cmpd="sng">
            <a:solidFill>
              <a:srgbClr val="5F604B"/>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1240888" y="-98824"/>
            <a:ext cx="0" cy="7173772"/>
          </a:xfrm>
          <a:prstGeom prst="line">
            <a:avLst/>
          </a:prstGeom>
          <a:ln w="6350" cmpd="sng">
            <a:solidFill>
              <a:srgbClr val="5F604B"/>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1398749" y="2781697"/>
            <a:ext cx="6374174" cy="2368075"/>
          </a:xfrm>
        </p:spPr>
        <p:txBody>
          <a:bodyPr/>
          <a:lstStyle>
            <a:lvl1pPr algn="ctr">
              <a:defRPr sz="4000" b="0" cap="all">
                <a:solidFill>
                  <a:srgbClr val="4AA63F"/>
                </a:solidFill>
                <a:latin typeface="Arial Narrow"/>
              </a:defRPr>
            </a:lvl1pPr>
          </a:lstStyle>
          <a:p>
            <a:r>
              <a:rPr lang="en-US"/>
              <a:t>Click to edit Master title style</a:t>
            </a:r>
            <a:endParaRPr lang="en-US" dirty="0"/>
          </a:p>
        </p:txBody>
      </p:sp>
      <p:sp>
        <p:nvSpPr>
          <p:cNvPr id="3" name="Subtitle 2"/>
          <p:cNvSpPr>
            <a:spLocks noGrp="1"/>
          </p:cNvSpPr>
          <p:nvPr>
            <p:ph type="subTitle" idx="1"/>
          </p:nvPr>
        </p:nvSpPr>
        <p:spPr>
          <a:xfrm>
            <a:off x="1398748" y="5331213"/>
            <a:ext cx="6374175" cy="977244"/>
          </a:xfrm>
          <a:ln>
            <a:noFill/>
          </a:ln>
        </p:spPr>
        <p:txBody>
          <a:bodyPr/>
          <a:lstStyle>
            <a:lvl1pPr marL="0" indent="0" algn="ctr">
              <a:buNone/>
              <a:defRPr b="0" i="0">
                <a:solidFill>
                  <a:schemeClr val="tx1">
                    <a:tint val="75000"/>
                  </a:schemeClr>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23" name="Picture 22" descr="SBTDC_logo+tag.w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8249" y="798830"/>
            <a:ext cx="4566767" cy="1249518"/>
          </a:xfrm>
          <a:prstGeom prst="rect">
            <a:avLst/>
          </a:prstGeom>
        </p:spPr>
      </p:pic>
      <p:cxnSp>
        <p:nvCxnSpPr>
          <p:cNvPr id="25" name="Straight Connector 24"/>
          <p:cNvCxnSpPr/>
          <p:nvPr userDrawn="1"/>
        </p:nvCxnSpPr>
        <p:spPr>
          <a:xfrm>
            <a:off x="-237235" y="2781697"/>
            <a:ext cx="9531251" cy="0"/>
          </a:xfrm>
          <a:prstGeom prst="line">
            <a:avLst/>
          </a:prstGeom>
          <a:ln w="6350" cmpd="sng">
            <a:solidFill>
              <a:srgbClr val="5F604B"/>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237232" y="5149772"/>
            <a:ext cx="9533637" cy="0"/>
          </a:xfrm>
          <a:prstGeom prst="line">
            <a:avLst/>
          </a:prstGeom>
          <a:ln w="6350" cmpd="sng">
            <a:solidFill>
              <a:srgbClr val="5F604B"/>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916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0927" y="406910"/>
            <a:ext cx="7101344" cy="783770"/>
          </a:xfrm>
        </p:spPr>
        <p:txBody>
          <a:bodyPr/>
          <a:lstStyle>
            <a:lvl1pPr algn="l">
              <a:defRPr sz="4000" b="0" i="0" cap="none">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1123225" y="1615627"/>
            <a:ext cx="7101345" cy="3785637"/>
          </a:xfrm>
        </p:spPr>
        <p:txBody>
          <a:bodyPr/>
          <a:lstStyle>
            <a:lvl1pPr>
              <a:buClr>
                <a:srgbClr val="4AA63F"/>
              </a:buClr>
              <a:defRPr b="0" i="0">
                <a:solidFill>
                  <a:srgbClr val="5F604B"/>
                </a:solidFill>
                <a:latin typeface="Arial Narrow"/>
                <a:cs typeface="Arial Narrow"/>
              </a:defRPr>
            </a:lvl1pPr>
            <a:lvl2pPr marL="742950" indent="-285750">
              <a:buClr>
                <a:srgbClr val="5F604B"/>
              </a:buClr>
              <a:buSzPct val="90000"/>
              <a:buFont typeface="Lucida Grande"/>
              <a:buChar char="-"/>
              <a:defRPr b="0" i="0">
                <a:latin typeface="Arial Narrow"/>
                <a:cs typeface="Arial Narrow"/>
              </a:defRPr>
            </a:lvl2pPr>
            <a:lvl3pPr>
              <a:defRPr b="0" i="0">
                <a:latin typeface="Arial Narrow"/>
                <a:cs typeface="Arial Narrow"/>
              </a:defRPr>
            </a:lvl3pPr>
            <a:lvl4pPr>
              <a:defRPr b="0" i="0">
                <a:latin typeface="Arial Narrow"/>
                <a:cs typeface="Arial Narrow"/>
              </a:defRPr>
            </a:lvl4pPr>
            <a:lvl5pPr>
              <a:defRPr b="0" i="0">
                <a:latin typeface="Arial Narrow"/>
                <a:cs typeface="Arial Narrow"/>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025C-D7C9-DD4A-9CF5-EA1B340DDE32}" type="datetime1">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C3D4B-6937-2D4F-8BD0-5803083ED607}" type="slidenum">
              <a:rPr lang="en-US" smtClean="0"/>
              <a:t>‹#›</a:t>
            </a:fld>
            <a:endParaRPr lang="en-US"/>
          </a:p>
        </p:txBody>
      </p:sp>
    </p:spTree>
    <p:extLst>
      <p:ext uri="{BB962C8B-B14F-4D97-AF65-F5344CB8AC3E}">
        <p14:creationId xmlns:p14="http://schemas.microsoft.com/office/powerpoint/2010/main" val="2342809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312632-D7C5-AB4C-879A-89CD4A41ACC8}" type="datetime1">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C3D4B-6937-2D4F-8BD0-5803083ED607}" type="slidenum">
              <a:rPr lang="en-US" smtClean="0"/>
              <a:t>‹#›</a:t>
            </a:fld>
            <a:endParaRPr lang="en-US"/>
          </a:p>
        </p:txBody>
      </p:sp>
      <p:sp>
        <p:nvSpPr>
          <p:cNvPr id="7" name="TextBox 6"/>
          <p:cNvSpPr txBox="1"/>
          <p:nvPr userDrawn="1"/>
        </p:nvSpPr>
        <p:spPr>
          <a:xfrm>
            <a:off x="1507138" y="1423589"/>
            <a:ext cx="184666" cy="369332"/>
          </a:xfrm>
          <a:prstGeom prst="rect">
            <a:avLst/>
          </a:prstGeom>
          <a:noFill/>
        </p:spPr>
        <p:txBody>
          <a:bodyPr wrap="none" rtlCol="0">
            <a:spAutoFit/>
          </a:bodyPr>
          <a:lstStyle/>
          <a:p>
            <a:endParaRPr lang="en-US" dirty="0"/>
          </a:p>
        </p:txBody>
      </p:sp>
      <p:sp>
        <p:nvSpPr>
          <p:cNvPr id="11" name="Title 1"/>
          <p:cNvSpPr>
            <a:spLocks noGrp="1"/>
          </p:cNvSpPr>
          <p:nvPr>
            <p:ph type="ctrTitle"/>
          </p:nvPr>
        </p:nvSpPr>
        <p:spPr>
          <a:xfrm>
            <a:off x="1228413" y="3479398"/>
            <a:ext cx="6616144" cy="1470025"/>
          </a:xfrm>
        </p:spPr>
        <p:txBody>
          <a:bodyPr/>
          <a:lstStyle>
            <a:lvl1pPr algn="ctr">
              <a:defRPr sz="4000" b="0" cap="all">
                <a:solidFill>
                  <a:srgbClr val="4AA63F"/>
                </a:solidFill>
                <a:latin typeface="Arial Narrow"/>
              </a:defRPr>
            </a:lvl1pPr>
          </a:lstStyle>
          <a:p>
            <a:r>
              <a:rPr lang="en-US"/>
              <a:t>Click to edit Master title style</a:t>
            </a:r>
            <a:endParaRPr lang="en-US" dirty="0"/>
          </a:p>
        </p:txBody>
      </p:sp>
      <p:sp>
        <p:nvSpPr>
          <p:cNvPr id="12" name="Subtitle 2"/>
          <p:cNvSpPr>
            <a:spLocks noGrp="1"/>
          </p:cNvSpPr>
          <p:nvPr>
            <p:ph type="subTitle" idx="1"/>
          </p:nvPr>
        </p:nvSpPr>
        <p:spPr>
          <a:xfrm>
            <a:off x="1228414" y="3116387"/>
            <a:ext cx="6616143" cy="977244"/>
          </a:xfrm>
        </p:spPr>
        <p:txBody>
          <a:bodyPr/>
          <a:lstStyle>
            <a:lvl1pPr marL="0" indent="0" algn="ctr">
              <a:buNone/>
              <a:defRPr b="0" i="0">
                <a:solidFill>
                  <a:schemeClr val="tx1">
                    <a:tint val="75000"/>
                  </a:schemeClr>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77377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27701" y="543536"/>
            <a:ext cx="7843427" cy="78377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7701" y="1600201"/>
            <a:ext cx="3747184" cy="38933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23944" y="1600201"/>
            <a:ext cx="3747184" cy="38933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9E2796-B497-AB46-9109-B57C611C554F}" type="datetime1">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C3D4B-6937-2D4F-8BD0-5803083ED607}" type="slidenum">
              <a:rPr lang="en-US" smtClean="0"/>
              <a:t>‹#›</a:t>
            </a:fld>
            <a:endParaRPr lang="en-US"/>
          </a:p>
        </p:txBody>
      </p:sp>
    </p:spTree>
    <p:extLst>
      <p:ext uri="{BB962C8B-B14F-4D97-AF65-F5344CB8AC3E}">
        <p14:creationId xmlns:p14="http://schemas.microsoft.com/office/powerpoint/2010/main" val="1177351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7701" y="1535113"/>
            <a:ext cx="377307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1" y="2174875"/>
            <a:ext cx="3773073" cy="32901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35711" y="1535113"/>
            <a:ext cx="377455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35711" y="2174875"/>
            <a:ext cx="3774555" cy="32901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FC5FD3-B501-7B4E-A94B-8E21673259D1}" type="datetime1">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DC3D4B-6937-2D4F-8BD0-5803083ED607}" type="slidenum">
              <a:rPr lang="en-US" smtClean="0"/>
              <a:t>‹#›</a:t>
            </a:fld>
            <a:endParaRPr lang="en-US"/>
          </a:p>
        </p:txBody>
      </p:sp>
    </p:spTree>
    <p:extLst>
      <p:ext uri="{BB962C8B-B14F-4D97-AF65-F5344CB8AC3E}">
        <p14:creationId xmlns:p14="http://schemas.microsoft.com/office/powerpoint/2010/main" val="2070596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13D8B7-4B2D-4C43-9C16-2FE60BD0BB50}" type="datetime1">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DC3D4B-6937-2D4F-8BD0-5803083ED607}" type="slidenum">
              <a:rPr lang="en-US" smtClean="0"/>
              <a:t>‹#›</a:t>
            </a:fld>
            <a:endParaRPr lang="en-US"/>
          </a:p>
        </p:txBody>
      </p:sp>
    </p:spTree>
    <p:extLst>
      <p:ext uri="{BB962C8B-B14F-4D97-AF65-F5344CB8AC3E}">
        <p14:creationId xmlns:p14="http://schemas.microsoft.com/office/powerpoint/2010/main" val="2419547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6C7CD-925B-C647-BF20-04256931B46F}" type="datetime1">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DC3D4B-6937-2D4F-8BD0-5803083ED607}" type="slidenum">
              <a:rPr lang="en-US" smtClean="0"/>
              <a:t>‹#›</a:t>
            </a:fld>
            <a:endParaRPr lang="en-US"/>
          </a:p>
        </p:txBody>
      </p:sp>
    </p:spTree>
    <p:extLst>
      <p:ext uri="{BB962C8B-B14F-4D97-AF65-F5344CB8AC3E}">
        <p14:creationId xmlns:p14="http://schemas.microsoft.com/office/powerpoint/2010/main" val="206745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5202E03-E94B-2F4F-B9A7-DF1CDEDD3441}" type="datetime1">
              <a:rPr lang="en-US" smtClean="0"/>
              <a:t>4/16/2020</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DC3D4B-6937-2D4F-8BD0-5803083ED607}" type="slidenum">
              <a:rPr lang="en-US" smtClean="0"/>
              <a:pPr/>
              <a:t>‹#›</a:t>
            </a:fld>
            <a:endParaRPr lang="en-US" dirty="0"/>
          </a:p>
        </p:txBody>
      </p:sp>
      <p:sp>
        <p:nvSpPr>
          <p:cNvPr id="6" name="Rectangle 5"/>
          <p:cNvSpPr/>
          <p:nvPr userDrawn="1"/>
        </p:nvSpPr>
        <p:spPr>
          <a:xfrm>
            <a:off x="-265145" y="5052345"/>
            <a:ext cx="9614981" cy="1827225"/>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Rectangle 9"/>
          <p:cNvSpPr/>
          <p:nvPr userDrawn="1"/>
        </p:nvSpPr>
        <p:spPr>
          <a:xfrm>
            <a:off x="1398749" y="0"/>
            <a:ext cx="6374174" cy="6879570"/>
          </a:xfrm>
          <a:prstGeom prst="rect">
            <a:avLst/>
          </a:prstGeom>
          <a:solidFill>
            <a:srgbClr val="D8DFC2"/>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11" name="Straight Connector 10"/>
          <p:cNvCxnSpPr/>
          <p:nvPr userDrawn="1"/>
        </p:nvCxnSpPr>
        <p:spPr>
          <a:xfrm>
            <a:off x="7926428" y="-111654"/>
            <a:ext cx="0" cy="7173772"/>
          </a:xfrm>
          <a:prstGeom prst="line">
            <a:avLst/>
          </a:prstGeom>
          <a:ln w="6350" cmpd="sng">
            <a:solidFill>
              <a:srgbClr val="5F604B"/>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1240888" y="-98824"/>
            <a:ext cx="0" cy="7173772"/>
          </a:xfrm>
          <a:prstGeom prst="line">
            <a:avLst/>
          </a:prstGeom>
          <a:ln w="6350" cmpd="sng">
            <a:solidFill>
              <a:srgbClr val="5F604B"/>
            </a:solidFill>
          </a:ln>
        </p:spPr>
        <p:style>
          <a:lnRef idx="2">
            <a:schemeClr val="accent1"/>
          </a:lnRef>
          <a:fillRef idx="0">
            <a:schemeClr val="accent1"/>
          </a:fillRef>
          <a:effectRef idx="1">
            <a:schemeClr val="accent1"/>
          </a:effectRef>
          <a:fontRef idx="minor">
            <a:schemeClr val="tx1"/>
          </a:fontRef>
        </p:style>
      </p:cxnSp>
      <p:pic>
        <p:nvPicPr>
          <p:cNvPr id="7" name="Picture 6" descr="SBTDC_logo+tag.w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09900" y="4396633"/>
            <a:ext cx="3124200" cy="854816"/>
          </a:xfrm>
          <a:prstGeom prst="rect">
            <a:avLst/>
          </a:prstGeom>
        </p:spPr>
      </p:pic>
      <p:sp>
        <p:nvSpPr>
          <p:cNvPr id="8" name="TextBox 7"/>
          <p:cNvSpPr txBox="1"/>
          <p:nvPr userDrawn="1"/>
        </p:nvSpPr>
        <p:spPr>
          <a:xfrm>
            <a:off x="2145968" y="5593416"/>
            <a:ext cx="4852064" cy="369332"/>
          </a:xfrm>
          <a:prstGeom prst="rect">
            <a:avLst/>
          </a:prstGeom>
          <a:noFill/>
        </p:spPr>
        <p:txBody>
          <a:bodyPr wrap="square" rtlCol="0">
            <a:spAutoFit/>
          </a:bodyPr>
          <a:lstStyle/>
          <a:p>
            <a:pPr algn="ctr"/>
            <a:r>
              <a:rPr lang="en-US" sz="1800" b="0" i="0" dirty="0">
                <a:solidFill>
                  <a:srgbClr val="5F604B"/>
                </a:solidFill>
                <a:latin typeface="Arial Narrow"/>
                <a:cs typeface="Arial Narrow"/>
              </a:rPr>
              <a:t>800.258.0862 | info@sbtdc.org | </a:t>
            </a:r>
            <a:r>
              <a:rPr lang="en-US" sz="1800" b="0" i="0" dirty="0" err="1">
                <a:solidFill>
                  <a:srgbClr val="5F604B"/>
                </a:solidFill>
                <a:latin typeface="Arial Narrow"/>
                <a:cs typeface="Arial Narrow"/>
              </a:rPr>
              <a:t>www.sbtdc.org</a:t>
            </a:r>
            <a:endParaRPr lang="en-US" sz="1800" b="0" i="0" dirty="0">
              <a:solidFill>
                <a:srgbClr val="5F604B"/>
              </a:solidFill>
              <a:latin typeface="Arial Narrow"/>
              <a:cs typeface="Arial Narrow"/>
            </a:endParaRPr>
          </a:p>
        </p:txBody>
      </p:sp>
      <p:sp>
        <p:nvSpPr>
          <p:cNvPr id="9" name="TextBox 8"/>
          <p:cNvSpPr txBox="1"/>
          <p:nvPr userDrawn="1"/>
        </p:nvSpPr>
        <p:spPr>
          <a:xfrm>
            <a:off x="1538418" y="6128046"/>
            <a:ext cx="6067164" cy="523220"/>
          </a:xfrm>
          <a:prstGeom prst="rect">
            <a:avLst/>
          </a:prstGeom>
          <a:noFill/>
        </p:spPr>
        <p:txBody>
          <a:bodyPr wrap="square" rtlCol="0">
            <a:spAutoFit/>
          </a:bodyPr>
          <a:lstStyle/>
          <a:p>
            <a:pPr algn="ctr"/>
            <a:r>
              <a:rPr lang="en-US" sz="1400" dirty="0"/>
              <a:t>The SBTDC is a business advisory service of The University of North Carolina System</a:t>
            </a:r>
            <a:r>
              <a:rPr lang="en-US" sz="1400" baseline="0" dirty="0"/>
              <a:t> </a:t>
            </a:r>
            <a:r>
              <a:rPr lang="en-US" sz="1400" dirty="0"/>
              <a:t>operated in partnership with the U.S. Small Business Administration.</a:t>
            </a:r>
          </a:p>
        </p:txBody>
      </p:sp>
    </p:spTree>
    <p:extLst>
      <p:ext uri="{BB962C8B-B14F-4D97-AF65-F5344CB8AC3E}">
        <p14:creationId xmlns:p14="http://schemas.microsoft.com/office/powerpoint/2010/main" val="214104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333" y="4560038"/>
            <a:ext cx="75408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hasCustomPrompt="1"/>
          </p:nvPr>
        </p:nvSpPr>
        <p:spPr>
          <a:xfrm>
            <a:off x="793333" y="1076863"/>
            <a:ext cx="7540800" cy="34749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 </a:t>
            </a:r>
          </a:p>
        </p:txBody>
      </p:sp>
      <p:sp>
        <p:nvSpPr>
          <p:cNvPr id="4" name="Text Placeholder 3"/>
          <p:cNvSpPr>
            <a:spLocks noGrp="1"/>
          </p:cNvSpPr>
          <p:nvPr>
            <p:ph type="body" sz="half" idx="2"/>
          </p:nvPr>
        </p:nvSpPr>
        <p:spPr>
          <a:xfrm>
            <a:off x="793333" y="5126776"/>
            <a:ext cx="75408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5E2C3D-854A-DE40-A44C-24BD51064E1C}" type="datetime1">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C3D4B-6937-2D4F-8BD0-5803083ED607}" type="slidenum">
              <a:rPr lang="en-US" smtClean="0"/>
              <a:t>‹#›</a:t>
            </a:fld>
            <a:endParaRPr lang="en-US"/>
          </a:p>
        </p:txBody>
      </p:sp>
      <p:sp>
        <p:nvSpPr>
          <p:cNvPr id="8" name="Title 1"/>
          <p:cNvSpPr txBox="1">
            <a:spLocks/>
          </p:cNvSpPr>
          <p:nvPr userDrawn="1"/>
        </p:nvSpPr>
        <p:spPr>
          <a:xfrm>
            <a:off x="793332" y="293092"/>
            <a:ext cx="7540800" cy="78377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700" b="0" i="0" kern="1200">
                <a:solidFill>
                  <a:srgbClr val="5F604B"/>
                </a:solidFill>
                <a:latin typeface="Arial"/>
                <a:ea typeface="+mj-ea"/>
                <a:cs typeface="Arial"/>
              </a:defRPr>
            </a:lvl1pPr>
          </a:lstStyle>
          <a:p>
            <a:r>
              <a:rPr lang="en-US" b="0" i="0" cap="all" dirty="0">
                <a:solidFill>
                  <a:srgbClr val="4AA63F"/>
                </a:solidFill>
                <a:latin typeface="Arial Narrow"/>
                <a:cs typeface="Arial Narrow"/>
              </a:rPr>
              <a:t>Click to edit Master title style</a:t>
            </a:r>
          </a:p>
        </p:txBody>
      </p:sp>
    </p:spTree>
    <p:extLst>
      <p:ext uri="{BB962C8B-B14F-4D97-AF65-F5344CB8AC3E}">
        <p14:creationId xmlns:p14="http://schemas.microsoft.com/office/powerpoint/2010/main" val="3685198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69784" y="1615627"/>
            <a:ext cx="7101345" cy="3806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02E03-E94B-2F4F-B9A7-DF1CDEDD3441}" type="datetime1">
              <a:rPr lang="en-US" smtClean="0"/>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2" name="Title Placeholder 1"/>
          <p:cNvSpPr>
            <a:spLocks noGrp="1"/>
          </p:cNvSpPr>
          <p:nvPr>
            <p:ph type="title"/>
          </p:nvPr>
        </p:nvSpPr>
        <p:spPr>
          <a:xfrm>
            <a:off x="827701" y="543536"/>
            <a:ext cx="7101345" cy="78377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5" name="Rectangle 14"/>
          <p:cNvSpPr/>
          <p:nvPr userDrawn="1"/>
        </p:nvSpPr>
        <p:spPr>
          <a:xfrm>
            <a:off x="-1" y="5638529"/>
            <a:ext cx="9144001" cy="837405"/>
          </a:xfrm>
          <a:prstGeom prst="rect">
            <a:avLst/>
          </a:prstGeom>
          <a:solidFill>
            <a:srgbClr val="9B988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19" name="Straight Connector 18"/>
          <p:cNvCxnSpPr/>
          <p:nvPr userDrawn="1"/>
        </p:nvCxnSpPr>
        <p:spPr>
          <a:xfrm>
            <a:off x="-1" y="6581905"/>
            <a:ext cx="9489387" cy="0"/>
          </a:xfrm>
          <a:prstGeom prst="line">
            <a:avLst/>
          </a:prstGeom>
          <a:ln>
            <a:solidFill>
              <a:srgbClr val="898673"/>
            </a:solidFill>
          </a:ln>
        </p:spPr>
        <p:style>
          <a:lnRef idx="1">
            <a:schemeClr val="dk1"/>
          </a:lnRef>
          <a:fillRef idx="0">
            <a:schemeClr val="dk1"/>
          </a:fillRef>
          <a:effectRef idx="0">
            <a:schemeClr val="dk1"/>
          </a:effectRef>
          <a:fontRef idx="minor">
            <a:schemeClr val="tx1"/>
          </a:fontRef>
        </p:style>
      </p:cxnSp>
      <p:sp>
        <p:nvSpPr>
          <p:cNvPr id="20" name="Oval 19"/>
          <p:cNvSpPr/>
          <p:nvPr userDrawn="1"/>
        </p:nvSpPr>
        <p:spPr>
          <a:xfrm>
            <a:off x="8372987" y="6392192"/>
            <a:ext cx="382066" cy="382066"/>
          </a:xfrm>
          <a:prstGeom prst="ellipse">
            <a:avLst/>
          </a:prstGeom>
          <a:ln>
            <a:solidFill>
              <a:srgbClr val="89867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21" name="Picture 20" descr="SBTDC_logo_white.wmf"/>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807690" y="5759936"/>
            <a:ext cx="1528620" cy="566593"/>
          </a:xfrm>
          <a:prstGeom prst="rect">
            <a:avLst/>
          </a:prstGeom>
        </p:spPr>
      </p:pic>
      <p:sp>
        <p:nvSpPr>
          <p:cNvPr id="6" name="Slide Number Placeholder 5"/>
          <p:cNvSpPr>
            <a:spLocks noGrp="1"/>
          </p:cNvSpPr>
          <p:nvPr>
            <p:ph type="sldNum" sz="quarter" idx="4"/>
          </p:nvPr>
        </p:nvSpPr>
        <p:spPr>
          <a:xfrm>
            <a:off x="8372986" y="6382080"/>
            <a:ext cx="364893" cy="365125"/>
          </a:xfrm>
          <a:prstGeom prst="rect">
            <a:avLst/>
          </a:prstGeom>
        </p:spPr>
        <p:txBody>
          <a:bodyPr vert="horz" lIns="91440" tIns="45720" rIns="91440" bIns="45720" rtlCol="0" anchor="ctr"/>
          <a:lstStyle>
            <a:lvl1pPr algn="ctr">
              <a:defRPr sz="1200" b="0" i="0">
                <a:solidFill>
                  <a:schemeClr val="tx1">
                    <a:tint val="75000"/>
                  </a:schemeClr>
                </a:solidFill>
                <a:latin typeface="Arial"/>
                <a:cs typeface="Arial"/>
              </a:defRPr>
            </a:lvl1pPr>
          </a:lstStyle>
          <a:p>
            <a:fld id="{27DC3D4B-6937-2D4F-8BD0-5803083ED607}" type="slidenum">
              <a:rPr lang="en-US" smtClean="0"/>
              <a:pPr/>
              <a:t>‹#›</a:t>
            </a:fld>
            <a:endParaRPr lang="en-US" dirty="0"/>
          </a:p>
        </p:txBody>
      </p:sp>
    </p:spTree>
    <p:extLst>
      <p:ext uri="{BB962C8B-B14F-4D97-AF65-F5344CB8AC3E}">
        <p14:creationId xmlns:p14="http://schemas.microsoft.com/office/powerpoint/2010/main" val="2338045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7" r:id="rId9"/>
  </p:sldLayoutIdLst>
  <p:hf hdr="0" ftr="0" dt="0"/>
  <p:txStyles>
    <p:titleStyle>
      <a:lvl1pPr algn="l" defTabSz="457200" rtl="0" eaLnBrk="1" latinLnBrk="0" hangingPunct="1">
        <a:spcBef>
          <a:spcPct val="0"/>
        </a:spcBef>
        <a:buNone/>
        <a:defRPr sz="4000" b="0" i="0" kern="1200" cap="none">
          <a:solidFill>
            <a:srgbClr val="4AA63F"/>
          </a:solidFill>
          <a:latin typeface="Arial Narrow"/>
          <a:ea typeface="+mj-ea"/>
          <a:cs typeface="Arial Narrow"/>
        </a:defRPr>
      </a:lvl1pPr>
    </p:titleStyle>
    <p:bodyStyle>
      <a:lvl1pPr marL="342900" indent="-342900" algn="l" defTabSz="457200" rtl="0" eaLnBrk="1" latinLnBrk="0" hangingPunct="1">
        <a:spcBef>
          <a:spcPct val="20000"/>
        </a:spcBef>
        <a:buClr>
          <a:srgbClr val="4AA63F"/>
        </a:buClr>
        <a:buFont typeface="Arial"/>
        <a:buChar char="•"/>
        <a:defRPr sz="2400" b="0" i="0" kern="1200">
          <a:solidFill>
            <a:srgbClr val="5F604B"/>
          </a:solidFill>
          <a:latin typeface="Arial Narrow"/>
          <a:ea typeface="+mn-ea"/>
          <a:cs typeface="Arial Narrow"/>
        </a:defRPr>
      </a:lvl1pPr>
      <a:lvl2pPr marL="742950" indent="-285750" algn="l" defTabSz="457200" rtl="0" eaLnBrk="1" latinLnBrk="0" hangingPunct="1">
        <a:spcBef>
          <a:spcPct val="20000"/>
        </a:spcBef>
        <a:buFont typeface="Arial"/>
        <a:buChar char="–"/>
        <a:defRPr sz="2000" b="0" i="0" kern="1200">
          <a:solidFill>
            <a:srgbClr val="5F604B"/>
          </a:solidFill>
          <a:latin typeface="Arial Narrow"/>
          <a:ea typeface="+mn-ea"/>
          <a:cs typeface="Arial Narrow"/>
        </a:defRPr>
      </a:lvl2pPr>
      <a:lvl3pPr marL="1143000" indent="-228600" algn="l" defTabSz="457200" rtl="0" eaLnBrk="1" latinLnBrk="0" hangingPunct="1">
        <a:spcBef>
          <a:spcPct val="20000"/>
        </a:spcBef>
        <a:buFont typeface="Arial"/>
        <a:buChar char="•"/>
        <a:defRPr sz="1800" b="0" i="0" kern="1200">
          <a:solidFill>
            <a:srgbClr val="5F604B"/>
          </a:solidFill>
          <a:latin typeface="Arial Narrow"/>
          <a:ea typeface="+mn-ea"/>
          <a:cs typeface="Arial Narrow"/>
        </a:defRPr>
      </a:lvl3pPr>
      <a:lvl4pPr marL="1600200" indent="-228600" algn="l" defTabSz="457200" rtl="0" eaLnBrk="1" latinLnBrk="0" hangingPunct="1">
        <a:spcBef>
          <a:spcPct val="20000"/>
        </a:spcBef>
        <a:buFont typeface="Arial"/>
        <a:buChar char="–"/>
        <a:defRPr sz="1600" b="0" i="0" kern="1200">
          <a:solidFill>
            <a:srgbClr val="5F604B"/>
          </a:solidFill>
          <a:latin typeface="Arial Narrow"/>
          <a:ea typeface="+mn-ea"/>
          <a:cs typeface="Arial Narrow"/>
        </a:defRPr>
      </a:lvl4pPr>
      <a:lvl5pPr marL="2057400" indent="-228600" algn="l" defTabSz="457200" rtl="0" eaLnBrk="1" latinLnBrk="0" hangingPunct="1">
        <a:spcBef>
          <a:spcPct val="20000"/>
        </a:spcBef>
        <a:buFont typeface="Arial"/>
        <a:buChar char="»"/>
        <a:defRPr sz="1600" b="0" i="0" kern="1200">
          <a:solidFill>
            <a:srgbClr val="5F604B"/>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btdc.org/erfc/" TargetMode="External"/><Relationship Id="rId2" Type="http://schemas.openxmlformats.org/officeDocument/2006/relationships/hyperlink" Target="http://www.sbtdc.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Navigating covid-19</a:t>
            </a:r>
          </a:p>
        </p:txBody>
      </p:sp>
      <p:sp>
        <p:nvSpPr>
          <p:cNvPr id="3" name="Subtitle 2"/>
          <p:cNvSpPr>
            <a:spLocks noGrp="1"/>
          </p:cNvSpPr>
          <p:nvPr>
            <p:ph type="subTitle" idx="1"/>
          </p:nvPr>
        </p:nvSpPr>
        <p:spPr/>
        <p:txBody>
          <a:bodyPr/>
          <a:lstStyle/>
          <a:p>
            <a:r>
              <a:rPr lang="en-US" dirty="0"/>
              <a:t>Presented by Katrece Boyd, General Business Counselor</a:t>
            </a:r>
          </a:p>
        </p:txBody>
      </p:sp>
    </p:spTree>
    <p:extLst>
      <p:ext uri="{BB962C8B-B14F-4D97-AF65-F5344CB8AC3E}">
        <p14:creationId xmlns:p14="http://schemas.microsoft.com/office/powerpoint/2010/main" val="315954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SBTDC?</a:t>
            </a:r>
          </a:p>
        </p:txBody>
      </p:sp>
      <p:sp>
        <p:nvSpPr>
          <p:cNvPr id="3" name="Content Placeholder 2"/>
          <p:cNvSpPr>
            <a:spLocks noGrp="1"/>
          </p:cNvSpPr>
          <p:nvPr>
            <p:ph idx="1"/>
          </p:nvPr>
        </p:nvSpPr>
        <p:spPr/>
        <p:txBody>
          <a:bodyPr>
            <a:normAutofit fontScale="92500"/>
          </a:bodyPr>
          <a:lstStyle/>
          <a:p>
            <a:r>
              <a:rPr lang="en-US" dirty="0"/>
              <a:t>The Small Business &amp; Technology Development Center (SBTDC) is a statewide business advisory service for growing and developing businesses.</a:t>
            </a:r>
          </a:p>
          <a:p>
            <a:pPr lvl="1"/>
            <a:r>
              <a:rPr lang="en-US" dirty="0"/>
              <a:t>An extension program of the UNC System</a:t>
            </a:r>
          </a:p>
          <a:p>
            <a:pPr lvl="1"/>
            <a:r>
              <a:rPr lang="en-US" dirty="0"/>
              <a:t>Offices at the 16 campuses across the state</a:t>
            </a:r>
          </a:p>
          <a:p>
            <a:pPr lvl="1"/>
            <a:r>
              <a:rPr lang="en-US" dirty="0"/>
              <a:t>Operated in partnership with the Small Business Administration (SBA)</a:t>
            </a:r>
          </a:p>
          <a:p>
            <a:pPr lvl="1"/>
            <a:r>
              <a:rPr lang="en-US" dirty="0"/>
              <a:t>All counseling services are </a:t>
            </a:r>
            <a:r>
              <a:rPr lang="en-US" b="1" u="sng" dirty="0"/>
              <a:t>free</a:t>
            </a:r>
            <a:r>
              <a:rPr lang="en-US" dirty="0"/>
              <a:t>.</a:t>
            </a:r>
          </a:p>
          <a:p>
            <a:r>
              <a:rPr lang="en-US" dirty="0"/>
              <a:t>We provide personalized management counseling and education services to small and mid-size businesses to help them become more competitive, create new jobs, and improve the economy.</a:t>
            </a:r>
          </a:p>
          <a:p>
            <a:endParaRPr lang="en-US" dirty="0"/>
          </a:p>
        </p:txBody>
      </p:sp>
      <p:sp>
        <p:nvSpPr>
          <p:cNvPr id="4" name="Slide Number Placeholder 3"/>
          <p:cNvSpPr>
            <a:spLocks noGrp="1"/>
          </p:cNvSpPr>
          <p:nvPr>
            <p:ph type="sldNum" sz="quarter" idx="12"/>
          </p:nvPr>
        </p:nvSpPr>
        <p:spPr/>
        <p:txBody>
          <a:bodyPr/>
          <a:lstStyle/>
          <a:p>
            <a:fld id="{27DC3D4B-6937-2D4F-8BD0-5803083ED607}" type="slidenum">
              <a:rPr lang="en-US" smtClean="0"/>
              <a:t>2</a:t>
            </a:fld>
            <a:endParaRPr lang="en-US"/>
          </a:p>
        </p:txBody>
      </p:sp>
    </p:spTree>
    <p:extLst>
      <p:ext uri="{BB962C8B-B14F-4D97-AF65-F5344CB8AC3E}">
        <p14:creationId xmlns:p14="http://schemas.microsoft.com/office/powerpoint/2010/main" val="2900371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support you through COVID-19?</a:t>
            </a:r>
          </a:p>
        </p:txBody>
      </p:sp>
      <p:sp>
        <p:nvSpPr>
          <p:cNvPr id="3" name="Content Placeholder 2"/>
          <p:cNvSpPr>
            <a:spLocks noGrp="1"/>
          </p:cNvSpPr>
          <p:nvPr>
            <p:ph idx="1"/>
          </p:nvPr>
        </p:nvSpPr>
        <p:spPr/>
        <p:txBody>
          <a:bodyPr>
            <a:normAutofit/>
          </a:bodyPr>
          <a:lstStyle/>
          <a:p>
            <a:r>
              <a:rPr lang="en-US" dirty="0"/>
              <a:t>Understand the individual loan programs through the CARES Act and overall impact on your business.</a:t>
            </a:r>
          </a:p>
          <a:p>
            <a:r>
              <a:rPr lang="en-US" dirty="0"/>
              <a:t>Navigate the loan process.</a:t>
            </a:r>
          </a:p>
          <a:p>
            <a:r>
              <a:rPr lang="en-US" dirty="0"/>
              <a:t>Prepare the appropriate documentation lenders may request.</a:t>
            </a:r>
          </a:p>
          <a:p>
            <a:r>
              <a:rPr lang="en-US" dirty="0"/>
              <a:t>Find alternative funding sources besides those offered through CARES.</a:t>
            </a:r>
          </a:p>
          <a:p>
            <a:r>
              <a:rPr lang="en-US" dirty="0"/>
              <a:t>Forecast impact of COVID-19 on your business.</a:t>
            </a:r>
          </a:p>
          <a:p>
            <a:r>
              <a:rPr lang="en-US" dirty="0"/>
              <a:t>Develop a continuity and recovery plan for your business.</a:t>
            </a:r>
          </a:p>
          <a:p>
            <a:endParaRPr lang="en-US" dirty="0"/>
          </a:p>
        </p:txBody>
      </p:sp>
      <p:sp>
        <p:nvSpPr>
          <p:cNvPr id="4" name="Slide Number Placeholder 3"/>
          <p:cNvSpPr>
            <a:spLocks noGrp="1"/>
          </p:cNvSpPr>
          <p:nvPr>
            <p:ph type="sldNum" sz="quarter" idx="12"/>
          </p:nvPr>
        </p:nvSpPr>
        <p:spPr/>
        <p:txBody>
          <a:bodyPr/>
          <a:lstStyle/>
          <a:p>
            <a:fld id="{27DC3D4B-6937-2D4F-8BD0-5803083ED607}" type="slidenum">
              <a:rPr lang="en-US" smtClean="0"/>
              <a:t>3</a:t>
            </a:fld>
            <a:endParaRPr lang="en-US"/>
          </a:p>
        </p:txBody>
      </p:sp>
    </p:spTree>
    <p:extLst>
      <p:ext uri="{BB962C8B-B14F-4D97-AF65-F5344CB8AC3E}">
        <p14:creationId xmlns:p14="http://schemas.microsoft.com/office/powerpoint/2010/main" val="2219345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other services do we offer?</a:t>
            </a:r>
          </a:p>
        </p:txBody>
      </p:sp>
      <p:sp>
        <p:nvSpPr>
          <p:cNvPr id="3" name="Content Placeholder 2"/>
          <p:cNvSpPr>
            <a:spLocks noGrp="1"/>
          </p:cNvSpPr>
          <p:nvPr>
            <p:ph idx="1"/>
          </p:nvPr>
        </p:nvSpPr>
        <p:spPr/>
        <p:txBody>
          <a:bodyPr>
            <a:normAutofit fontScale="92500" lnSpcReduction="10000"/>
          </a:bodyPr>
          <a:lstStyle/>
          <a:p>
            <a:r>
              <a:rPr lang="en-US" dirty="0"/>
              <a:t>General Business Counseling:</a:t>
            </a:r>
          </a:p>
          <a:p>
            <a:pPr lvl="1">
              <a:buFont typeface="Wingdings" panose="05000000000000000000" pitchFamily="2" charset="2"/>
              <a:buChar char="ü"/>
            </a:pPr>
            <a:r>
              <a:rPr lang="en-US" dirty="0"/>
              <a:t>  Business Launch Initiatives &amp; Support </a:t>
            </a:r>
          </a:p>
          <a:p>
            <a:pPr lvl="1">
              <a:buFont typeface="Wingdings" panose="05000000000000000000" pitchFamily="2" charset="2"/>
              <a:buChar char="ü"/>
            </a:pPr>
            <a:r>
              <a:rPr lang="en-US" dirty="0"/>
              <a:t>  Business &amp; Management Advice</a:t>
            </a:r>
          </a:p>
          <a:p>
            <a:pPr lvl="1">
              <a:buFont typeface="Wingdings" panose="05000000000000000000" pitchFamily="2" charset="2"/>
              <a:buChar char="ü"/>
            </a:pPr>
            <a:r>
              <a:rPr lang="en-US" dirty="0"/>
              <a:t>  Financial Analysis and Access to Capital </a:t>
            </a:r>
          </a:p>
          <a:p>
            <a:pPr lvl="1">
              <a:buFont typeface="Wingdings" panose="05000000000000000000" pitchFamily="2" charset="2"/>
              <a:buChar char="ü"/>
            </a:pPr>
            <a:r>
              <a:rPr lang="en-US" dirty="0"/>
              <a:t>  Marketing Assistance</a:t>
            </a:r>
          </a:p>
          <a:p>
            <a:pPr lvl="1">
              <a:buFont typeface="Wingdings" panose="05000000000000000000" pitchFamily="2" charset="2"/>
              <a:buChar char="ü"/>
            </a:pPr>
            <a:r>
              <a:rPr lang="en-US" dirty="0"/>
              <a:t>  Marketing Research</a:t>
            </a:r>
          </a:p>
          <a:p>
            <a:pPr lvl="1">
              <a:buFont typeface="Wingdings" panose="05000000000000000000" pitchFamily="2" charset="2"/>
              <a:buChar char="ü"/>
            </a:pPr>
            <a:r>
              <a:rPr lang="en-US" dirty="0"/>
              <a:t>  Strategy Development &amp; Implementation</a:t>
            </a:r>
          </a:p>
          <a:p>
            <a:pPr lvl="1">
              <a:buFont typeface="Wingdings" panose="05000000000000000000" pitchFamily="2" charset="2"/>
              <a:buChar char="ü"/>
            </a:pPr>
            <a:r>
              <a:rPr lang="en-US" dirty="0"/>
              <a:t>  Leadership &amp; Employee Performance</a:t>
            </a:r>
          </a:p>
          <a:p>
            <a:pPr marL="365760" lvl="1" indent="0">
              <a:buNone/>
            </a:pPr>
            <a:endParaRPr lang="en-US" i="1" dirty="0"/>
          </a:p>
          <a:p>
            <a:pPr marL="91440" indent="0" algn="ctr">
              <a:buNone/>
            </a:pPr>
            <a:r>
              <a:rPr lang="en-US" sz="1600" i="1" dirty="0"/>
              <a:t>We help you make better business decisions, gain better information and data, understand how your business is financially performing, gain access to capital and markets, strengthen employee performance, and gain strategic direction for your future.</a:t>
            </a:r>
          </a:p>
          <a:p>
            <a:endParaRPr lang="en-US" dirty="0"/>
          </a:p>
        </p:txBody>
      </p:sp>
      <p:sp>
        <p:nvSpPr>
          <p:cNvPr id="4" name="Slide Number Placeholder 3"/>
          <p:cNvSpPr>
            <a:spLocks noGrp="1"/>
          </p:cNvSpPr>
          <p:nvPr>
            <p:ph type="sldNum" sz="quarter" idx="12"/>
          </p:nvPr>
        </p:nvSpPr>
        <p:spPr/>
        <p:txBody>
          <a:bodyPr/>
          <a:lstStyle/>
          <a:p>
            <a:fld id="{27DC3D4B-6937-2D4F-8BD0-5803083ED607}" type="slidenum">
              <a:rPr lang="en-US" smtClean="0"/>
              <a:t>4</a:t>
            </a:fld>
            <a:endParaRPr lang="en-US"/>
          </a:p>
        </p:txBody>
      </p:sp>
    </p:spTree>
    <p:extLst>
      <p:ext uri="{BB962C8B-B14F-4D97-AF65-F5344CB8AC3E}">
        <p14:creationId xmlns:p14="http://schemas.microsoft.com/office/powerpoint/2010/main" val="76644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I get in touch?</a:t>
            </a:r>
          </a:p>
        </p:txBody>
      </p:sp>
      <p:sp>
        <p:nvSpPr>
          <p:cNvPr id="3" name="Content Placeholder 2"/>
          <p:cNvSpPr>
            <a:spLocks noGrp="1"/>
          </p:cNvSpPr>
          <p:nvPr>
            <p:ph idx="1"/>
          </p:nvPr>
        </p:nvSpPr>
        <p:spPr/>
        <p:txBody>
          <a:bodyPr>
            <a:normAutofit fontScale="92500"/>
          </a:bodyPr>
          <a:lstStyle/>
          <a:p>
            <a:r>
              <a:rPr lang="en-US" dirty="0"/>
              <a:t>To learn more about our services, please visit our website at </a:t>
            </a:r>
            <a:r>
              <a:rPr lang="en-US" dirty="0">
                <a:hlinkClick r:id="rId2"/>
              </a:rPr>
              <a:t>http://www.sbtdc.org/</a:t>
            </a:r>
            <a:r>
              <a:rPr lang="en-US" dirty="0"/>
              <a:t>.</a:t>
            </a:r>
          </a:p>
          <a:p>
            <a:r>
              <a:rPr lang="en-US" dirty="0"/>
              <a:t>Sign up for a free counseling session by completing our online Electronic Request for Counseling at </a:t>
            </a:r>
            <a:r>
              <a:rPr lang="en-US" dirty="0">
                <a:hlinkClick r:id="rId3"/>
              </a:rPr>
              <a:t>http://www.sbtdc.org/erfc/</a:t>
            </a:r>
            <a:r>
              <a:rPr lang="en-US" dirty="0"/>
              <a:t>.</a:t>
            </a:r>
          </a:p>
          <a:p>
            <a:pPr marL="45720" indent="0">
              <a:buNone/>
            </a:pPr>
            <a:endParaRPr lang="en-US" dirty="0"/>
          </a:p>
          <a:p>
            <a:pPr marL="45720" indent="0">
              <a:buNone/>
            </a:pPr>
            <a:endParaRPr lang="en-US" dirty="0"/>
          </a:p>
          <a:p>
            <a:pPr marL="45720" indent="0" algn="ctr">
              <a:buNone/>
            </a:pPr>
            <a:r>
              <a:rPr lang="en-US" i="1" dirty="0"/>
              <a:t>Katrece Boyd</a:t>
            </a:r>
          </a:p>
          <a:p>
            <a:pPr marL="45720" indent="0" algn="ctr">
              <a:buNone/>
            </a:pPr>
            <a:r>
              <a:rPr lang="en-US" i="1" dirty="0"/>
              <a:t>General Business Counselor</a:t>
            </a:r>
          </a:p>
          <a:p>
            <a:pPr marL="45720" indent="0" algn="ctr">
              <a:buNone/>
            </a:pPr>
            <a:r>
              <a:rPr lang="en-US" i="1" dirty="0"/>
              <a:t>kboyd@sbtdc.org</a:t>
            </a:r>
          </a:p>
          <a:p>
            <a:endParaRPr lang="en-US" dirty="0"/>
          </a:p>
        </p:txBody>
      </p:sp>
      <p:sp>
        <p:nvSpPr>
          <p:cNvPr id="4" name="Slide Number Placeholder 3"/>
          <p:cNvSpPr>
            <a:spLocks noGrp="1"/>
          </p:cNvSpPr>
          <p:nvPr>
            <p:ph type="sldNum" sz="quarter" idx="12"/>
          </p:nvPr>
        </p:nvSpPr>
        <p:spPr/>
        <p:txBody>
          <a:bodyPr/>
          <a:lstStyle/>
          <a:p>
            <a:fld id="{27DC3D4B-6937-2D4F-8BD0-5803083ED607}" type="slidenum">
              <a:rPr lang="en-US" smtClean="0"/>
              <a:t>5</a:t>
            </a:fld>
            <a:endParaRPr lang="en-US"/>
          </a:p>
        </p:txBody>
      </p:sp>
    </p:spTree>
    <p:extLst>
      <p:ext uri="{BB962C8B-B14F-4D97-AF65-F5344CB8AC3E}">
        <p14:creationId xmlns:p14="http://schemas.microsoft.com/office/powerpoint/2010/main" val="2133407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7DC3D4B-6937-2D4F-8BD0-5803083ED607}" type="slidenum">
              <a:rPr lang="en-US" smtClean="0"/>
              <a:pPr/>
              <a:t>6</a:t>
            </a:fld>
            <a:endParaRPr lang="en-US" dirty="0"/>
          </a:p>
        </p:txBody>
      </p:sp>
    </p:spTree>
    <p:extLst>
      <p:ext uri="{BB962C8B-B14F-4D97-AF65-F5344CB8AC3E}">
        <p14:creationId xmlns:p14="http://schemas.microsoft.com/office/powerpoint/2010/main" val="2927037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SBTDC_Plaid</Template>
  <TotalTime>5</TotalTime>
  <Words>534</Words>
  <Application>Microsoft Office PowerPoint</Application>
  <PresentationFormat>On-screen Show (4:3)</PresentationFormat>
  <Paragraphs>66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Narrow</vt:lpstr>
      <vt:lpstr>Calibri</vt:lpstr>
      <vt:lpstr>Lucida Grande</vt:lpstr>
      <vt:lpstr>Wingdings</vt:lpstr>
      <vt:lpstr>Office Theme</vt:lpstr>
      <vt:lpstr>Navigating covid-19</vt:lpstr>
      <vt:lpstr>What is the SBTDC?</vt:lpstr>
      <vt:lpstr>How can we support you through COVID-19?</vt:lpstr>
      <vt:lpstr>What other services do we offer?</vt:lpstr>
      <vt:lpstr>How can I get in touch?</vt:lpstr>
      <vt:lpstr>PowerPoint Presentation</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covid-19</dc:title>
  <dc:creator>Katrece L. Boyd</dc:creator>
  <cp:lastModifiedBy>Gayle Headen</cp:lastModifiedBy>
  <cp:revision>3</cp:revision>
  <dcterms:created xsi:type="dcterms:W3CDTF">2020-04-13T20:09:08Z</dcterms:created>
  <dcterms:modified xsi:type="dcterms:W3CDTF">2020-04-16T18:04:03Z</dcterms:modified>
</cp:coreProperties>
</file>